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62" d="100"/>
          <a:sy n="162" d="100"/>
        </p:scale>
        <p:origin x="204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1334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Титульный слайд. Мастерская Никодим — производитель керамических масс, ангобов и оборудования для керамических мастерских, Ярославль. Мы не делаем керамику — её делают наши клиенты на наших материалах.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Оборудование: круги, глиномялки, раскатчики, решения для формования. Всё от одного производителя.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Философский слайд-цитата: керамика — управляемая система материи, а не случайность обжига.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Аудитория: мастера, студии, ДХШ, B2B/производства. B2B — ключевой клиент с крупнейшими чеками.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Почему мы: производитель, 2 года гарантии, опт от 1 т, свой полный цикл, совместимость и повторяемость.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Контакты и призыв. Телефоны, адрес, сайт. Слоган: мы ставим свою подпись.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Манифест: мастерская Никодим — не гончарная точка, а производство материалов и оборудования для керамистов. Три опоры: система, традиция, производитель.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Историческая основа бренда: Никосфен, VI век до н.э., превратил мастерскую в систему стандартизации и контроля качества. Подпись = ответственность.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Мастерская как система: стандарт формы, технология процесса, контроль качества. От центра знания — к центру разработки материалов.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Подпись мастера = знак качества и ответственности. Мы ставим клеймо на каждом продукте.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Преемственность: тот же принцип, что и в античности — стандарт, подпись, ответственность — перенесён на современную систему материалов.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Четыре опоры системы: массы, ангобы, решения для формования, оборудование. Всё совместимо между собой.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Массы: Брауни 970-1150, Дюна до 1180 (КТР 55), Светлячок до 1270. Шамотные версии, НКФ, опт от 1 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Ангобы: совместимость с массами и температурами, цветовые системы, предсказуемость после обжига.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117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ptx_img/title_bg.jp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11712">
              <a:alpha val="78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0"/>
            <a:ext cx="6949440" cy="6858000"/>
          </a:xfrm>
          <a:prstGeom prst="rect">
            <a:avLst/>
          </a:prstGeom>
          <a:solidFill>
            <a:srgbClr val="211712">
              <a:alpha val="92000"/>
            </a:srgbClr>
          </a:solidFill>
          <a:ln/>
        </p:spPr>
      </p:sp>
      <p:pic>
        <p:nvPicPr>
          <p:cNvPr id="5" name="Image 1" descr="pptx_img/seal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" y="777240"/>
            <a:ext cx="1051560" cy="1051560"/>
          </a:xfrm>
          <a:prstGeom prst="ellipse">
            <a:avLst/>
          </a:prstGeom>
        </p:spPr>
      </p:pic>
      <p:sp>
        <p:nvSpPr>
          <p:cNvPr id="6" name="Text 2"/>
          <p:cNvSpPr/>
          <p:nvPr/>
        </p:nvSpPr>
        <p:spPr>
          <a:xfrm>
            <a:off x="822960" y="2148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400" dirty="0">
                <a:solidFill>
                  <a:srgbClr val="E0BE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МАСТЕРСКАЯ НИКОДИМ · ЯРОСЛАВЛЬ</a:t>
            </a:r>
            <a:endParaRPr lang="en-US" sz="1400" dirty="0"/>
          </a:p>
        </p:txBody>
      </p:sp>
      <p:sp>
        <p:nvSpPr>
          <p:cNvPr id="7" name="Text 3"/>
          <p:cNvSpPr/>
          <p:nvPr/>
        </p:nvSpPr>
        <p:spPr>
          <a:xfrm>
            <a:off x="737996" y="2643127"/>
            <a:ext cx="969264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ts val="4600"/>
              </a:lnSpc>
              <a:buNone/>
            </a:pPr>
            <a:r>
              <a:rPr lang="en-US" sz="3800" b="1" dirty="0" err="1">
                <a:solidFill>
                  <a:srgbClr val="F7F1E0"/>
                </a:solidFill>
                <a:latin typeface="Georgia" pitchFamily="34" charset="0"/>
              </a:rPr>
              <a:t>Мы</a:t>
            </a:r>
            <a:r>
              <a:rPr lang="en-US" sz="3800" b="1" dirty="0">
                <a:solidFill>
                  <a:srgbClr val="F7F1E0"/>
                </a:solidFill>
                <a:latin typeface="Georgia" pitchFamily="34" charset="0"/>
              </a:rPr>
              <a:t> </a:t>
            </a:r>
            <a:r>
              <a:rPr lang="ru-RU" sz="3800" b="1" dirty="0">
                <a:solidFill>
                  <a:srgbClr val="F7F1E0"/>
                </a:solidFill>
                <a:latin typeface="Georgia" pitchFamily="34" charset="0"/>
              </a:rPr>
              <a:t>делаем</a:t>
            </a:r>
            <a:r>
              <a:rPr lang="en-US" sz="3800" b="1" dirty="0">
                <a:solidFill>
                  <a:srgbClr val="F7F1E0"/>
                </a:solidFill>
                <a:latin typeface="Georgia" pitchFamily="34" charset="0"/>
              </a:rPr>
              <a:t> </a:t>
            </a:r>
            <a:r>
              <a:rPr lang="en-US" sz="3800" b="1" dirty="0" err="1">
                <a:solidFill>
                  <a:srgbClr val="F7F1E0"/>
                </a:solidFill>
                <a:latin typeface="Georgia" pitchFamily="34" charset="0"/>
              </a:rPr>
              <a:t>материалы</a:t>
            </a:r>
            <a:endParaRPr lang="en-US" sz="3800" dirty="0"/>
          </a:p>
          <a:p>
            <a:pPr marL="0" indent="0" algn="l">
              <a:lnSpc>
                <a:spcPts val="4600"/>
              </a:lnSpc>
              <a:buNone/>
            </a:pPr>
            <a:r>
              <a:rPr lang="en-US" sz="3800" b="1" i="1" dirty="0">
                <a:solidFill>
                  <a:srgbClr val="E0BE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 оборудование для тех, </a:t>
            </a:r>
            <a:r>
              <a:rPr lang="en-US" sz="3800" b="1" i="1" dirty="0" err="1">
                <a:solidFill>
                  <a:srgbClr val="E0BE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кто</a:t>
            </a:r>
            <a:r>
              <a:rPr lang="en-US" sz="3800" b="1" i="1" dirty="0">
                <a:solidFill>
                  <a:srgbClr val="E0BE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</a:t>
            </a:r>
            <a:r>
              <a:rPr lang="ru-RU" sz="3800" b="1" i="1" dirty="0">
                <a:solidFill>
                  <a:srgbClr val="E0BE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создает керамику</a:t>
            </a:r>
            <a:r>
              <a:rPr lang="en-US" sz="3800" b="1" i="1" dirty="0">
                <a:solidFill>
                  <a:srgbClr val="E0BE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.</a:t>
            </a:r>
            <a:endParaRPr lang="en-US" sz="3800" dirty="0"/>
          </a:p>
        </p:txBody>
      </p:sp>
      <p:sp>
        <p:nvSpPr>
          <p:cNvPr id="8" name="Text 4"/>
          <p:cNvSpPr/>
          <p:nvPr/>
        </p:nvSpPr>
        <p:spPr>
          <a:xfrm>
            <a:off x="822960" y="4983480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300"/>
              </a:lnSpc>
              <a:buNone/>
            </a:pPr>
            <a:r>
              <a:rPr lang="en-US" sz="1600" dirty="0">
                <a:solidFill>
                  <a:srgbClr val="E4D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Керамические массы, ангобы и станки для мастерских — предсказуемые, повторяемые и </a:t>
            </a:r>
            <a:r>
              <a:rPr lang="en-US" sz="1600" dirty="0" err="1">
                <a:solidFill>
                  <a:srgbClr val="E4D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проверенные</a:t>
            </a:r>
            <a:r>
              <a:rPr lang="en-US" sz="1600" dirty="0">
                <a:solidFill>
                  <a:srgbClr val="E4D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ru-RU" sz="1600" dirty="0">
                <a:solidFill>
                  <a:srgbClr val="E4D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вами</a:t>
            </a:r>
            <a:r>
              <a:rPr lang="en-US" sz="1600" dirty="0">
                <a:solidFill>
                  <a:srgbClr val="E4D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От Никосфена до современной инженерии материалов.</a:t>
            </a:r>
            <a:endParaRPr lang="en-US" sz="1600" dirty="0"/>
          </a:p>
        </p:txBody>
      </p:sp>
      <p:sp>
        <p:nvSpPr>
          <p:cNvPr id="9" name="Text 5"/>
          <p:cNvSpPr/>
          <p:nvPr/>
        </p:nvSpPr>
        <p:spPr>
          <a:xfrm>
            <a:off x="822960" y="62179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kern="0" spc="200" dirty="0">
                <a:solidFill>
                  <a:srgbClr val="C9A2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Легенда бренда и система продуктов</a:t>
            </a:r>
            <a:endParaRPr lang="en-US" sz="12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6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685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kern="0" spc="300" dirty="0">
                <a:solidFill>
                  <a:srgbClr val="8A4E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ОБОРУДОВАНИЕ И РЕШЕНИЯ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731520" y="105156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Оснащение мастерской под ключ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777240" y="2331720"/>
            <a:ext cx="5349240" cy="1691640"/>
          </a:xfrm>
          <a:prstGeom prst="roundRect">
            <a:avLst>
              <a:gd name="adj" fmla="val 3243"/>
            </a:avLst>
          </a:prstGeom>
          <a:solidFill>
            <a:srgbClr val="F4EAD2"/>
          </a:solidFill>
          <a:ln w="12700">
            <a:solidFill>
              <a:srgbClr val="E1D3B6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43000" y="2834640"/>
            <a:ext cx="685800" cy="685800"/>
          </a:xfrm>
          <a:prstGeom prst="ellipse">
            <a:avLst/>
          </a:prstGeom>
          <a:solidFill>
            <a:srgbClr val="211712"/>
          </a:solidFill>
          <a:ln/>
        </p:spPr>
      </p:sp>
      <p:sp>
        <p:nvSpPr>
          <p:cNvPr id="6" name="Text 4"/>
          <p:cNvSpPr/>
          <p:nvPr/>
        </p:nvSpPr>
        <p:spPr>
          <a:xfrm>
            <a:off x="1143000" y="2834640"/>
            <a:ext cx="685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E0BE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057400" y="265176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Гончарные круги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2057400" y="3108960"/>
            <a:ext cx="3886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3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Профессиональные модели 250Н и 550ПРОФ с нажимной и роликовой педалью.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400800" y="2331720"/>
            <a:ext cx="5349240" cy="1691640"/>
          </a:xfrm>
          <a:prstGeom prst="roundRect">
            <a:avLst>
              <a:gd name="adj" fmla="val 3243"/>
            </a:avLst>
          </a:prstGeom>
          <a:solidFill>
            <a:srgbClr val="F4EAD2"/>
          </a:solidFill>
          <a:ln w="12700">
            <a:solidFill>
              <a:srgbClr val="E1D3B6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766560" y="2834640"/>
            <a:ext cx="685800" cy="685800"/>
          </a:xfrm>
          <a:prstGeom prst="ellipse">
            <a:avLst/>
          </a:prstGeom>
          <a:solidFill>
            <a:srgbClr val="211712"/>
          </a:solidFill>
          <a:ln/>
        </p:spPr>
      </p:sp>
      <p:sp>
        <p:nvSpPr>
          <p:cNvPr id="11" name="Text 9"/>
          <p:cNvSpPr/>
          <p:nvPr/>
        </p:nvSpPr>
        <p:spPr>
          <a:xfrm>
            <a:off x="6766560" y="2834640"/>
            <a:ext cx="685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E0BE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7680960" y="265176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Глиномялки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7680960" y="3108960"/>
            <a:ext cx="3886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3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настольных «Мини» до шнековых и вакуумных — для подготовки массы любой партии.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777240" y="4297680"/>
            <a:ext cx="5349240" cy="1691640"/>
          </a:xfrm>
          <a:prstGeom prst="roundRect">
            <a:avLst>
              <a:gd name="adj" fmla="val 3243"/>
            </a:avLst>
          </a:prstGeom>
          <a:solidFill>
            <a:srgbClr val="F4EAD2"/>
          </a:solidFill>
          <a:ln w="12700">
            <a:solidFill>
              <a:srgbClr val="E1D3B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43000" y="4800600"/>
            <a:ext cx="685800" cy="685800"/>
          </a:xfrm>
          <a:prstGeom prst="ellipse">
            <a:avLst/>
          </a:prstGeom>
          <a:solidFill>
            <a:srgbClr val="211712"/>
          </a:solidFill>
          <a:ln/>
        </p:spPr>
      </p:sp>
      <p:sp>
        <p:nvSpPr>
          <p:cNvPr id="16" name="Text 14"/>
          <p:cNvSpPr/>
          <p:nvPr/>
        </p:nvSpPr>
        <p:spPr>
          <a:xfrm>
            <a:off x="1143000" y="4800600"/>
            <a:ext cx="685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E0BE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2057400" y="461772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Раскатчики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2057400" y="5074920"/>
            <a:ext cx="3886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3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Линейка S–XXL с полотном для равномерного раскатывания пластов глины.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400800" y="4297680"/>
            <a:ext cx="5349240" cy="1691640"/>
          </a:xfrm>
          <a:prstGeom prst="roundRect">
            <a:avLst>
              <a:gd name="adj" fmla="val 3243"/>
            </a:avLst>
          </a:prstGeom>
          <a:solidFill>
            <a:srgbClr val="F4EAD2"/>
          </a:solidFill>
          <a:ln w="12700">
            <a:solidFill>
              <a:srgbClr val="E1D3B6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766560" y="4800600"/>
            <a:ext cx="685800" cy="685800"/>
          </a:xfrm>
          <a:prstGeom prst="ellipse">
            <a:avLst/>
          </a:prstGeom>
          <a:solidFill>
            <a:srgbClr val="211712"/>
          </a:solidFill>
          <a:ln/>
        </p:spPr>
      </p:sp>
      <p:sp>
        <p:nvSpPr>
          <p:cNvPr id="21" name="Text 19"/>
          <p:cNvSpPr/>
          <p:nvPr/>
        </p:nvSpPr>
        <p:spPr>
          <a:xfrm>
            <a:off x="6766560" y="4800600"/>
            <a:ext cx="685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E0BE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7680960" y="461772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Решения для формования</a:t>
            </a:r>
            <a:endParaRPr lang="en-US" sz="1900" dirty="0"/>
          </a:p>
        </p:txBody>
      </p:sp>
      <p:sp>
        <p:nvSpPr>
          <p:cNvPr id="23" name="Text 21"/>
          <p:cNvSpPr/>
          <p:nvPr/>
        </p:nvSpPr>
        <p:spPr>
          <a:xfrm>
            <a:off x="7680960" y="5074920"/>
            <a:ext cx="3886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3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Составы и технологические решения для литья — как продолжение системы материалов.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2117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ptx_img/title_bg.jp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11712">
              <a:alpha val="88000"/>
            </a:srgbClr>
          </a:solidFill>
          <a:ln/>
        </p:spPr>
      </p:sp>
      <p:pic>
        <p:nvPicPr>
          <p:cNvPr id="4" name="Image 1" descr="pptx_img/seal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848" y="777240"/>
            <a:ext cx="914400" cy="914400"/>
          </a:xfrm>
          <a:prstGeom prst="ellipse">
            <a:avLst/>
          </a:prstGeom>
        </p:spPr>
      </p:pic>
      <p:sp>
        <p:nvSpPr>
          <p:cNvPr id="5" name="Text 1"/>
          <p:cNvSpPr/>
          <p:nvPr/>
        </p:nvSpPr>
        <p:spPr>
          <a:xfrm>
            <a:off x="1188720" y="2468880"/>
            <a:ext cx="97840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ts val="4600"/>
              </a:lnSpc>
              <a:buNone/>
            </a:pPr>
            <a:r>
              <a:rPr lang="en-US" sz="3400" b="1" i="1" dirty="0">
                <a:solidFill>
                  <a:srgbClr val="F7F1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«Керамика — это управляемая система материи,</a:t>
            </a:r>
            <a:endParaRPr lang="en-US" sz="3400" dirty="0"/>
          </a:p>
          <a:p>
            <a:pPr marL="0" indent="0" algn="ctr">
              <a:lnSpc>
                <a:spcPts val="4600"/>
              </a:lnSpc>
              <a:buNone/>
            </a:pPr>
            <a:r>
              <a:rPr lang="en-US" sz="3400" b="1" i="1" dirty="0">
                <a:solidFill>
                  <a:srgbClr val="F7F1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 не случайность обжига»</a:t>
            </a:r>
            <a:endParaRPr lang="en-US" sz="3400" dirty="0"/>
          </a:p>
        </p:txBody>
      </p:sp>
      <p:sp>
        <p:nvSpPr>
          <p:cNvPr id="6" name="Shape 2"/>
          <p:cNvSpPr/>
          <p:nvPr/>
        </p:nvSpPr>
        <p:spPr>
          <a:xfrm>
            <a:off x="5641848" y="4617720"/>
            <a:ext cx="914400" cy="0"/>
          </a:xfrm>
          <a:prstGeom prst="line">
            <a:avLst/>
          </a:prstGeom>
          <a:noFill/>
          <a:ln w="25400">
            <a:solidFill>
              <a:srgbClr val="C9A24B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1188720" y="4846320"/>
            <a:ext cx="9784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kern="0" spc="300" dirty="0">
                <a:solidFill>
                  <a:srgbClr val="E0BE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Философия Мастерской Никодим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6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685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kern="0" spc="300" dirty="0">
                <a:solidFill>
                  <a:srgbClr val="8A4E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ДЛЯ КОГО МЫ РАБОТАЕМ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731520" y="105156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От мастера за кругом — до студии под ключ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77240" y="2286000"/>
            <a:ext cx="5349240" cy="1691640"/>
          </a:xfrm>
          <a:prstGeom prst="roundRect">
            <a:avLst>
              <a:gd name="adj" fmla="val 3243"/>
            </a:avLst>
          </a:prstGeom>
          <a:solidFill>
            <a:srgbClr val="FFFFFF"/>
          </a:solidFill>
          <a:ln w="12700">
            <a:solidFill>
              <a:srgbClr val="E1D3B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188720" y="2578608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8A4E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Мастера и керамисты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1188720" y="3063240"/>
            <a:ext cx="4617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35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Предсказуемые массы и ангобы, которые ведут себя одинаково от партии к партии.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6400800" y="2286000"/>
            <a:ext cx="5349240" cy="1691640"/>
          </a:xfrm>
          <a:prstGeom prst="roundRect">
            <a:avLst>
              <a:gd name="adj" fmla="val 3243"/>
            </a:avLst>
          </a:prstGeom>
          <a:solidFill>
            <a:srgbClr val="FFFFFF"/>
          </a:solidFill>
          <a:ln w="12700">
            <a:solidFill>
              <a:srgbClr val="E1D3B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12280" y="2578608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8A4E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Студии и мастерские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6812280" y="3063240"/>
            <a:ext cx="4617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35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Полный комплект: материалы + оборудование от одного производителя, с гарантией.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777240" y="4251960"/>
            <a:ext cx="5349240" cy="1691640"/>
          </a:xfrm>
          <a:prstGeom prst="roundRect">
            <a:avLst>
              <a:gd name="adj" fmla="val 3243"/>
            </a:avLst>
          </a:prstGeom>
          <a:solidFill>
            <a:srgbClr val="FFFFFF"/>
          </a:solidFill>
          <a:ln w="12700">
            <a:solidFill>
              <a:srgbClr val="E1D3B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88720" y="4544568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8A4E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Детские школы и ДХШ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1188720" y="5029200"/>
            <a:ext cx="4617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35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Безопасные, понятные материалы и оснащение классов под учебные задачи.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6400800" y="4251960"/>
            <a:ext cx="5349240" cy="1691640"/>
          </a:xfrm>
          <a:prstGeom prst="roundRect">
            <a:avLst>
              <a:gd name="adj" fmla="val 3243"/>
            </a:avLst>
          </a:prstGeom>
          <a:solidFill>
            <a:srgbClr val="FFFFFF"/>
          </a:solidFill>
          <a:ln w="12700">
            <a:solidFill>
              <a:srgbClr val="E1D3B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812280" y="4544568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8A4E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Производства и B2B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6812280" y="5029200"/>
            <a:ext cx="4617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35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Опт глины, изменение состава под задачу, крупные поставки и сопровождение.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2117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731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kern="0" spc="300" dirty="0">
                <a:solidFill>
                  <a:srgbClr val="E0BE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ПОЧЕМУ ВЫБИРАЮТ НИКОДИМ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731520" y="114300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F7F1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Мы производитель — а не перепродавец</a:t>
            </a:r>
            <a:endParaRPr lang="en-US" sz="3300" dirty="0"/>
          </a:p>
        </p:txBody>
      </p:sp>
      <p:sp>
        <p:nvSpPr>
          <p:cNvPr id="4" name="Text 2"/>
          <p:cNvSpPr/>
          <p:nvPr/>
        </p:nvSpPr>
        <p:spPr>
          <a:xfrm>
            <a:off x="777240" y="2057400"/>
            <a:ext cx="96926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200"/>
              </a:lnSpc>
              <a:buNone/>
            </a:pPr>
            <a:r>
              <a:rPr lang="en-US" sz="1550" dirty="0">
                <a:solidFill>
                  <a:srgbClr val="E4D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Сами разрабатываем и выпускаем материалы, поэтому отвечаем за качество на каждом этапе. Массы, ангобы и оборудование совместимы между собой, а результат повторяем.</a:t>
            </a:r>
            <a:endParaRPr lang="en-US" sz="1550" dirty="0"/>
          </a:p>
        </p:txBody>
      </p:sp>
      <p:sp>
        <p:nvSpPr>
          <p:cNvPr id="5" name="Shape 3"/>
          <p:cNvSpPr/>
          <p:nvPr/>
        </p:nvSpPr>
        <p:spPr>
          <a:xfrm>
            <a:off x="777240" y="3429000"/>
            <a:ext cx="2606040" cy="2377440"/>
          </a:xfrm>
          <a:prstGeom prst="roundRect">
            <a:avLst>
              <a:gd name="adj" fmla="val 2308"/>
            </a:avLst>
          </a:prstGeom>
          <a:solidFill>
            <a:srgbClr val="2C2018"/>
          </a:solidFill>
          <a:ln w="12700">
            <a:solidFill>
              <a:srgbClr val="3E2E2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60120" y="3794760"/>
            <a:ext cx="2240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E0BE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 года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1005840" y="4709160"/>
            <a:ext cx="2148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1300" dirty="0">
                <a:solidFill>
                  <a:srgbClr val="D8CB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гарантия на оборудование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566160" y="3429000"/>
            <a:ext cx="2606040" cy="2377440"/>
          </a:xfrm>
          <a:prstGeom prst="roundRect">
            <a:avLst>
              <a:gd name="adj" fmla="val 2308"/>
            </a:avLst>
          </a:prstGeom>
          <a:solidFill>
            <a:srgbClr val="2C2018"/>
          </a:solidFill>
          <a:ln w="12700">
            <a:solidFill>
              <a:srgbClr val="3E2E2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749040" y="3794760"/>
            <a:ext cx="2240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E0BE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от 1 т</a:t>
            </a:r>
            <a:endParaRPr lang="en-US" sz="4000" dirty="0"/>
          </a:p>
        </p:txBody>
      </p:sp>
      <p:sp>
        <p:nvSpPr>
          <p:cNvPr id="10" name="Text 8"/>
          <p:cNvSpPr/>
          <p:nvPr/>
        </p:nvSpPr>
        <p:spPr>
          <a:xfrm>
            <a:off x="3794760" y="4709160"/>
            <a:ext cx="2148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1300" dirty="0">
                <a:solidFill>
                  <a:srgbClr val="D8CB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опт глины со скидкой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355080" y="3429000"/>
            <a:ext cx="2606040" cy="2377440"/>
          </a:xfrm>
          <a:prstGeom prst="roundRect">
            <a:avLst>
              <a:gd name="adj" fmla="val 2308"/>
            </a:avLst>
          </a:prstGeom>
          <a:solidFill>
            <a:srgbClr val="2C2018"/>
          </a:solidFill>
          <a:ln w="12700">
            <a:solidFill>
              <a:srgbClr val="3E2E2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537960" y="3794760"/>
            <a:ext cx="2240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E0BE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серии</a:t>
            </a:r>
            <a:endParaRPr lang="en-US" sz="4000" dirty="0"/>
          </a:p>
        </p:txBody>
      </p:sp>
      <p:sp>
        <p:nvSpPr>
          <p:cNvPr id="13" name="Text 11"/>
          <p:cNvSpPr/>
          <p:nvPr/>
        </p:nvSpPr>
        <p:spPr>
          <a:xfrm>
            <a:off x="6583680" y="4709160"/>
            <a:ext cx="2148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1300" dirty="0">
                <a:solidFill>
                  <a:srgbClr val="D8CB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масс под разные обжиги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9144000" y="3429000"/>
            <a:ext cx="2606040" cy="2377440"/>
          </a:xfrm>
          <a:prstGeom prst="roundRect">
            <a:avLst>
              <a:gd name="adj" fmla="val 2308"/>
            </a:avLst>
          </a:prstGeom>
          <a:solidFill>
            <a:srgbClr val="2C2018"/>
          </a:solidFill>
          <a:ln w="12700">
            <a:solidFill>
              <a:srgbClr val="3E2E2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326880" y="3794760"/>
            <a:ext cx="2240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E0BE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100%</a:t>
            </a:r>
            <a:endParaRPr lang="en-US" sz="4000" dirty="0"/>
          </a:p>
        </p:txBody>
      </p:sp>
      <p:sp>
        <p:nvSpPr>
          <p:cNvPr id="16" name="Text 14"/>
          <p:cNvSpPr/>
          <p:nvPr/>
        </p:nvSpPr>
        <p:spPr>
          <a:xfrm>
            <a:off x="9372600" y="4709160"/>
            <a:ext cx="2148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1300" dirty="0">
                <a:solidFill>
                  <a:srgbClr val="D8CB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свой цикл производства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2117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11712"/>
          </a:solidFill>
          <a:ln/>
        </p:spPr>
      </p:sp>
      <p:pic>
        <p:nvPicPr>
          <p:cNvPr id="3" name="Image 0" descr="pptx_img/sea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3248" y="685800"/>
            <a:ext cx="1371600" cy="137160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2331720"/>
            <a:ext cx="10332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7F1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Подберём материалы под вашу задачу</a:t>
            </a:r>
            <a:endParaRPr lang="en-US" sz="3400" dirty="0"/>
          </a:p>
        </p:txBody>
      </p:sp>
      <p:sp>
        <p:nvSpPr>
          <p:cNvPr id="5" name="Text 2"/>
          <p:cNvSpPr/>
          <p:nvPr/>
        </p:nvSpPr>
        <p:spPr>
          <a:xfrm>
            <a:off x="2011680" y="3200400"/>
            <a:ext cx="81381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ts val="2300"/>
              </a:lnSpc>
              <a:buNone/>
            </a:pPr>
            <a:r>
              <a:rPr lang="en-US" sz="1600" dirty="0">
                <a:solidFill>
                  <a:srgbClr val="E4D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Мастерским, студиям, детским школам и производствам — соберём систему материалов и оборудования под ключ.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914400" y="4160520"/>
            <a:ext cx="10332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E0BE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8-800-511-87-30</a:t>
            </a:r>
            <a:r>
              <a:rPr lang="en-US" sz="2800" dirty="0">
                <a:solidFill>
                  <a:srgbClr val="A564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 ·   </a:t>
            </a:r>
            <a:r>
              <a:rPr lang="en-US" sz="2800" b="1" dirty="0">
                <a:solidFill>
                  <a:srgbClr val="E0BE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+7 930 121-64-94</a:t>
            </a:r>
            <a:endParaRPr lang="en-US" sz="2800" dirty="0"/>
          </a:p>
        </p:txBody>
      </p:sp>
      <p:sp>
        <p:nvSpPr>
          <p:cNvPr id="7" name="Text 4"/>
          <p:cNvSpPr/>
          <p:nvPr/>
        </p:nvSpPr>
        <p:spPr>
          <a:xfrm>
            <a:off x="914400" y="4937760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D8CB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Ярославль, Вспольинское поле, 11б   ·   nikodim-master.ru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5184648" y="5623560"/>
            <a:ext cx="1828800" cy="0"/>
          </a:xfrm>
          <a:prstGeom prst="line">
            <a:avLst/>
          </a:prstGeom>
          <a:noFill/>
          <a:ln w="12700">
            <a:solidFill>
              <a:srgbClr val="A5643B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914400" y="5897880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kern="0" spc="200" dirty="0">
                <a:solidFill>
                  <a:srgbClr val="C9A2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МАСТЕРСКАЯ НИКОДИМ · ИП АВЕРИН А.А. · МЫ СТАВИМ СВОЮ ПОДПИСЬ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6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685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kern="0" spc="300" dirty="0">
                <a:solidFill>
                  <a:srgbClr val="8A4E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МАНИФЕСТ БРЕНДА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731520" y="1051560"/>
            <a:ext cx="106070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4200"/>
              </a:lnSpc>
              <a:buNone/>
            </a:pPr>
            <a:r>
              <a:rPr lang="en-US" sz="3600" b="1" dirty="0" err="1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Производство</a:t>
            </a:r>
            <a:r>
              <a:rPr lang="en-US" sz="360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материалов и оборудования.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77240" y="3200400"/>
            <a:ext cx="3429000" cy="2880360"/>
          </a:xfrm>
          <a:prstGeom prst="roundRect">
            <a:avLst>
              <a:gd name="adj" fmla="val 1905"/>
            </a:avLst>
          </a:prstGeom>
          <a:solidFill>
            <a:srgbClr val="FFFFFF"/>
          </a:solidFill>
          <a:ln w="12700">
            <a:solidFill>
              <a:srgbClr val="E1D3B6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97280" y="3520440"/>
            <a:ext cx="502920" cy="502920"/>
          </a:xfrm>
          <a:prstGeom prst="ellipse">
            <a:avLst/>
          </a:prstGeom>
          <a:solidFill>
            <a:srgbClr val="211712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35204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0BE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97280" y="4206240"/>
            <a:ext cx="2834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Система, а не случайность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097280" y="4800600"/>
            <a:ext cx="28803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5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Каждый продукт — выверенная формула поведения глины в руках мастера и в огне печи. Не случайность обжига, а управляемый результат.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480560" y="3200400"/>
            <a:ext cx="3429000" cy="2880360"/>
          </a:xfrm>
          <a:prstGeom prst="roundRect">
            <a:avLst>
              <a:gd name="adj" fmla="val 1905"/>
            </a:avLst>
          </a:prstGeom>
          <a:solidFill>
            <a:srgbClr val="FFFFFF"/>
          </a:solidFill>
          <a:ln w="12700">
            <a:solidFill>
              <a:srgbClr val="E1D3B6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800600" y="3520440"/>
            <a:ext cx="502920" cy="502920"/>
          </a:xfrm>
          <a:prstGeom prst="ellipse">
            <a:avLst/>
          </a:prstGeom>
          <a:solidFill>
            <a:srgbClr val="211712"/>
          </a:solidFill>
          <a:ln/>
        </p:spPr>
      </p:sp>
      <p:sp>
        <p:nvSpPr>
          <p:cNvPr id="11" name="Text 9"/>
          <p:cNvSpPr/>
          <p:nvPr/>
        </p:nvSpPr>
        <p:spPr>
          <a:xfrm>
            <a:off x="4800600" y="35204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0BE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800600" y="4206240"/>
            <a:ext cx="2834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Продолжение традиции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800600" y="4800600"/>
            <a:ext cx="28803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5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Мы продолжаем традицию древних мастеров: </a:t>
            </a:r>
            <a:r>
              <a:rPr lang="ru-RU" sz="125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преображать </a:t>
            </a:r>
            <a:r>
              <a:rPr lang="en-US" sz="1250" dirty="0" err="1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материал</a:t>
            </a:r>
            <a:r>
              <a:rPr lang="en-US" sz="125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 понимать его — и ставить свою подпись на каждой партии.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8183880" y="3200400"/>
            <a:ext cx="3429000" cy="2880360"/>
          </a:xfrm>
          <a:prstGeom prst="roundRect">
            <a:avLst>
              <a:gd name="adj" fmla="val 1905"/>
            </a:avLst>
          </a:prstGeom>
          <a:solidFill>
            <a:srgbClr val="FFFFFF"/>
          </a:solidFill>
          <a:ln w="12700">
            <a:solidFill>
              <a:srgbClr val="E1D3B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503920" y="3520440"/>
            <a:ext cx="502920" cy="502920"/>
          </a:xfrm>
          <a:prstGeom prst="ellipse">
            <a:avLst/>
          </a:prstGeom>
          <a:solidFill>
            <a:srgbClr val="211712"/>
          </a:solidFill>
          <a:ln/>
        </p:spPr>
      </p:sp>
      <p:sp>
        <p:nvSpPr>
          <p:cNvPr id="16" name="Text 14"/>
          <p:cNvSpPr/>
          <p:nvPr/>
        </p:nvSpPr>
        <p:spPr>
          <a:xfrm>
            <a:off x="8503920" y="35204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0BE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8503920" y="4206240"/>
            <a:ext cx="2834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Мы производитель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8503920" y="4800600"/>
            <a:ext cx="28803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25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Сами разрабатываем и </a:t>
            </a:r>
            <a:r>
              <a:rPr lang="en-US" sz="1250" dirty="0" err="1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выпускаем</a:t>
            </a:r>
            <a:r>
              <a:rPr lang="en-US" sz="125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ru-RU" sz="125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керамические </a:t>
            </a:r>
            <a:r>
              <a:rPr lang="en-US" sz="1250" dirty="0" err="1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массы</a:t>
            </a:r>
            <a:r>
              <a:rPr lang="en-US" sz="125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ангобы и станки. Отвечаем за качество на каждом этапе — от рецептуры и сборки до отгрузки.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117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ptx_img/amphora.jp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138160" y="0"/>
            <a:ext cx="4050792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8138160" y="0"/>
            <a:ext cx="822960" cy="6858000"/>
          </a:xfrm>
          <a:prstGeom prst="rect">
            <a:avLst/>
          </a:prstGeom>
          <a:solidFill>
            <a:srgbClr val="211712">
              <a:alpha val="65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777240" y="777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kern="0" spc="300" dirty="0">
                <a:solidFill>
                  <a:srgbClr val="E0BE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ЛЕГЕНДА ПРОИСХОЖДЕНИЯ</a:t>
            </a:r>
            <a:endParaRPr lang="en-US" sz="1250" dirty="0"/>
          </a:p>
        </p:txBody>
      </p:sp>
      <p:sp>
        <p:nvSpPr>
          <p:cNvPr id="5" name="Text 2"/>
          <p:cNvSpPr/>
          <p:nvPr/>
        </p:nvSpPr>
        <p:spPr>
          <a:xfrm>
            <a:off x="731520" y="1188720"/>
            <a:ext cx="7315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3800"/>
              </a:lnSpc>
              <a:buNone/>
            </a:pPr>
            <a:r>
              <a:rPr lang="en-US" sz="3200" b="1" dirty="0">
                <a:solidFill>
                  <a:srgbClr val="F7F1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Никосфен — мастер, который</a:t>
            </a:r>
            <a:endParaRPr lang="en-US" sz="3200" dirty="0"/>
          </a:p>
          <a:p>
            <a:pPr marL="0" indent="0">
              <a:lnSpc>
                <a:spcPts val="3800"/>
              </a:lnSpc>
              <a:buNone/>
            </a:pPr>
            <a:r>
              <a:rPr lang="en-US" sz="3200" b="1" dirty="0">
                <a:solidFill>
                  <a:srgbClr val="F7F1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сделал ремесло технологией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777240" y="2880360"/>
            <a:ext cx="67665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400"/>
              </a:lnSpc>
              <a:buNone/>
            </a:pPr>
            <a:r>
              <a:rPr lang="en-US" sz="1600" b="1" dirty="0">
                <a:solidFill>
                  <a:srgbClr val="E0BE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 век до н. э.  </a:t>
            </a:r>
            <a:r>
              <a:rPr lang="en-US" sz="1600" dirty="0">
                <a:solidFill>
                  <a:srgbClr val="E4D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Мастер Никосфен впервые зафиксировал новый подход к ремеслу: мастерская стала не просто местом изготовления сосудов, а системой стандартизации формы и технологии.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777240" y="4206240"/>
            <a:ext cx="67665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400"/>
              </a:lnSpc>
              <a:buNone/>
            </a:pPr>
            <a:r>
              <a:rPr lang="en-US" sz="1600" dirty="0">
                <a:solidFill>
                  <a:srgbClr val="E4D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Его подпись на изделиях обозначала не только авторство, но и контроль качества всего процесса — ответственность мастера за результат.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822960" y="5577840"/>
            <a:ext cx="2011680" cy="0"/>
          </a:xfrm>
          <a:prstGeom prst="line">
            <a:avLst/>
          </a:prstGeom>
          <a:noFill/>
          <a:ln w="19050">
            <a:solidFill>
              <a:srgbClr val="C9A24B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777240" y="5715000"/>
            <a:ext cx="6766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E0BE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«Мастерская — центр ремесленного знания»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6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685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kern="0" spc="300" dirty="0">
                <a:solidFill>
                  <a:srgbClr val="8A4E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ПРИНЦИП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731520" y="105156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Мастерская как технологическая система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777240" y="1965960"/>
            <a:ext cx="8686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200"/>
              </a:lnSpc>
              <a:buNone/>
            </a:pPr>
            <a:r>
              <a:rPr lang="en-US" sz="16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Если в античности мастерская была центром ремесленного знания, то сегодня она становится центром разработки материалов. Принцип остаётся неизменным.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77240" y="3154680"/>
            <a:ext cx="3429000" cy="2834640"/>
          </a:xfrm>
          <a:prstGeom prst="roundRect">
            <a:avLst>
              <a:gd name="adj" fmla="val 1935"/>
            </a:avLst>
          </a:prstGeom>
          <a:solidFill>
            <a:srgbClr val="F4EAD2"/>
          </a:solidFill>
          <a:ln w="12700">
            <a:solidFill>
              <a:srgbClr val="E1D3B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97280" y="3474720"/>
            <a:ext cx="548640" cy="548640"/>
          </a:xfrm>
          <a:prstGeom prst="ellipse">
            <a:avLst/>
          </a:prstGeom>
          <a:solidFill>
            <a:srgbClr val="8A4E2C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34747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0BE6A"/>
                </a:solidFill>
              </a:rPr>
              <a:t>◆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97280" y="4206240"/>
            <a:ext cx="2834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Стандарт формы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1097280" y="4800600"/>
            <a:ext cx="28803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3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Повторяемая геометрия и свойства — от партии к партии, без сюрпризов после печи.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480560" y="3154680"/>
            <a:ext cx="3429000" cy="2834640"/>
          </a:xfrm>
          <a:prstGeom prst="roundRect">
            <a:avLst>
              <a:gd name="adj" fmla="val 1935"/>
            </a:avLst>
          </a:prstGeom>
          <a:solidFill>
            <a:srgbClr val="F4EAD2"/>
          </a:solidFill>
          <a:ln w="12700">
            <a:solidFill>
              <a:srgbClr val="E1D3B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800600" y="3474720"/>
            <a:ext cx="548640" cy="548640"/>
          </a:xfrm>
          <a:prstGeom prst="ellipse">
            <a:avLst/>
          </a:prstGeom>
          <a:solidFill>
            <a:srgbClr val="8A4E2C"/>
          </a:solidFill>
          <a:ln/>
        </p:spPr>
      </p:sp>
      <p:sp>
        <p:nvSpPr>
          <p:cNvPr id="12" name="Text 10"/>
          <p:cNvSpPr/>
          <p:nvPr/>
        </p:nvSpPr>
        <p:spPr>
          <a:xfrm>
            <a:off x="4800600" y="34747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0BE6A"/>
                </a:solidFill>
              </a:rPr>
              <a:t>⬡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800600" y="4206240"/>
            <a:ext cx="2834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Технология процесса</a:t>
            </a:r>
            <a:endParaRPr lang="en-US" sz="1900" dirty="0"/>
          </a:p>
        </p:txBody>
      </p:sp>
      <p:sp>
        <p:nvSpPr>
          <p:cNvPr id="14" name="Text 12"/>
          <p:cNvSpPr/>
          <p:nvPr/>
        </p:nvSpPr>
        <p:spPr>
          <a:xfrm>
            <a:off x="4800600" y="4800600"/>
            <a:ext cx="28803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3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Каждый шаг описан и воспроизводим: поведение массы в работе и в обжиге предсказуемо.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183880" y="3154680"/>
            <a:ext cx="3429000" cy="2834640"/>
          </a:xfrm>
          <a:prstGeom prst="roundRect">
            <a:avLst>
              <a:gd name="adj" fmla="val 1935"/>
            </a:avLst>
          </a:prstGeom>
          <a:solidFill>
            <a:srgbClr val="F4EAD2"/>
          </a:solidFill>
          <a:ln w="12700">
            <a:solidFill>
              <a:srgbClr val="E1D3B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503920" y="3474720"/>
            <a:ext cx="548640" cy="548640"/>
          </a:xfrm>
          <a:prstGeom prst="ellipse">
            <a:avLst/>
          </a:prstGeom>
          <a:solidFill>
            <a:srgbClr val="8A4E2C"/>
          </a:solidFill>
          <a:ln/>
        </p:spPr>
      </p:sp>
      <p:sp>
        <p:nvSpPr>
          <p:cNvPr id="17" name="Text 15"/>
          <p:cNvSpPr/>
          <p:nvPr/>
        </p:nvSpPr>
        <p:spPr>
          <a:xfrm>
            <a:off x="8503920" y="34747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0BE6A"/>
                </a:solidFill>
              </a:rPr>
              <a:t>✓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8503920" y="4206240"/>
            <a:ext cx="2834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Контроль качества</a:t>
            </a:r>
            <a:endParaRPr lang="en-US" sz="1900" dirty="0"/>
          </a:p>
        </p:txBody>
      </p:sp>
      <p:sp>
        <p:nvSpPr>
          <p:cNvPr id="19" name="Text 17"/>
          <p:cNvSpPr/>
          <p:nvPr/>
        </p:nvSpPr>
        <p:spPr>
          <a:xfrm>
            <a:off x="8503920" y="4800600"/>
            <a:ext cx="28803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3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Проверка на каждом этапе — от рецептуры до отгрузки готового материала.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2117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ptx_img/sea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160" y="1965960"/>
            <a:ext cx="2926080" cy="2926080"/>
          </a:xfrm>
          <a:prstGeom prst="ellipse">
            <a:avLst/>
          </a:prstGeom>
        </p:spPr>
      </p:pic>
      <p:sp>
        <p:nvSpPr>
          <p:cNvPr id="3" name="Text 0"/>
          <p:cNvSpPr/>
          <p:nvPr/>
        </p:nvSpPr>
        <p:spPr>
          <a:xfrm>
            <a:off x="7955280" y="502920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300" dirty="0">
                <a:solidFill>
                  <a:srgbClr val="E0BE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ЗНАК МАСТЕРСКОЙ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777240" y="10058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kern="0" spc="300" dirty="0">
                <a:solidFill>
                  <a:srgbClr val="E0BE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ПОДПИСЬ МАСТЕРА</a:t>
            </a:r>
            <a:endParaRPr lang="en-US" sz="1250" dirty="0"/>
          </a:p>
        </p:txBody>
      </p:sp>
      <p:sp>
        <p:nvSpPr>
          <p:cNvPr id="5" name="Text 2"/>
          <p:cNvSpPr/>
          <p:nvPr/>
        </p:nvSpPr>
        <p:spPr>
          <a:xfrm>
            <a:off x="731520" y="1417320"/>
            <a:ext cx="7315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4000"/>
              </a:lnSpc>
              <a:buNone/>
            </a:pPr>
            <a:r>
              <a:rPr lang="en-US" sz="3400" b="1" dirty="0">
                <a:solidFill>
                  <a:srgbClr val="F7F1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Подпись — как знак</a:t>
            </a:r>
            <a:endParaRPr lang="en-US" sz="3400" dirty="0"/>
          </a:p>
          <a:p>
            <a:pPr marL="0" indent="0">
              <a:lnSpc>
                <a:spcPts val="4000"/>
              </a:lnSpc>
              <a:buNone/>
            </a:pPr>
            <a:r>
              <a:rPr lang="en-US" sz="3400" b="1" dirty="0">
                <a:solidFill>
                  <a:srgbClr val="F7F1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качества и ответственности</a:t>
            </a:r>
            <a:endParaRPr lang="en-US" sz="3400" dirty="0"/>
          </a:p>
        </p:txBody>
      </p:sp>
      <p:sp>
        <p:nvSpPr>
          <p:cNvPr id="6" name="Text 3"/>
          <p:cNvSpPr/>
          <p:nvPr/>
        </p:nvSpPr>
        <p:spPr>
          <a:xfrm>
            <a:off x="777240" y="3246120"/>
            <a:ext cx="67665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400"/>
              </a:lnSpc>
              <a:buNone/>
            </a:pPr>
            <a:r>
              <a:rPr lang="en-US" sz="1650" dirty="0">
                <a:solidFill>
                  <a:srgbClr val="E4D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Древние гончары гордились своей работой и оставляли подпись как знак качества. Эта традиция продолжается.</a:t>
            </a:r>
            <a:endParaRPr lang="en-US" sz="1650" dirty="0"/>
          </a:p>
        </p:txBody>
      </p:sp>
      <p:sp>
        <p:nvSpPr>
          <p:cNvPr id="7" name="Text 4"/>
          <p:cNvSpPr/>
          <p:nvPr/>
        </p:nvSpPr>
        <p:spPr>
          <a:xfrm>
            <a:off x="777240" y="4343400"/>
            <a:ext cx="67665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400"/>
              </a:lnSpc>
              <a:buNone/>
            </a:pPr>
            <a:r>
              <a:rPr lang="en-US" sz="1650" dirty="0">
                <a:solidFill>
                  <a:srgbClr val="E4D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Мастерская Никодим ставит свою подпись на каждой партии массы и каждом станке — как продолжение линии ремесла, которая началась в древности и стала современной технологической школой керамики.</a:t>
            </a:r>
            <a:endParaRPr lang="en-US" sz="1650" dirty="0"/>
          </a:p>
        </p:txBody>
      </p:sp>
      <p:sp>
        <p:nvSpPr>
          <p:cNvPr id="8" name="Text 5"/>
          <p:cNvSpPr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6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685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kern="0" spc="300" dirty="0">
                <a:solidFill>
                  <a:srgbClr val="8A4E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ПРЕЕМСТВЕННОСТЬ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731520" y="105156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От античной мастерской — к школе материалов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77240" y="2331720"/>
            <a:ext cx="5349240" cy="3794760"/>
          </a:xfrm>
          <a:prstGeom prst="roundRect">
            <a:avLst>
              <a:gd name="adj" fmla="val 1446"/>
            </a:avLst>
          </a:prstGeom>
          <a:solidFill>
            <a:srgbClr val="F4EAD2"/>
          </a:solidFill>
          <a:ln w="12700">
            <a:solidFill>
              <a:srgbClr val="E1D3B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188720" y="265176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8A4E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 в. до н. э.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188720" y="301752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Античная мастерская</a:t>
            </a:r>
            <a:endParaRPr lang="en-US" sz="2300" dirty="0"/>
          </a:p>
        </p:txBody>
      </p:sp>
      <p:sp>
        <p:nvSpPr>
          <p:cNvPr id="7" name="Text 5"/>
          <p:cNvSpPr/>
          <p:nvPr/>
        </p:nvSpPr>
        <p:spPr>
          <a:xfrm>
            <a:off x="1188720" y="3794760"/>
            <a:ext cx="457200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90500" indent="-190500">
              <a:lnSpc>
                <a:spcPts val="1800"/>
              </a:lnSpc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Центр ремесленного знания</a:t>
            </a:r>
            <a:endParaRPr lang="en-US" sz="1450" dirty="0"/>
          </a:p>
          <a:p>
            <a:pPr marL="190500" indent="-190500">
              <a:lnSpc>
                <a:spcPts val="1800"/>
              </a:lnSpc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Стандарт формы и сосуда</a:t>
            </a:r>
            <a:endParaRPr lang="en-US" sz="1450" dirty="0"/>
          </a:p>
          <a:p>
            <a:pPr marL="190500" indent="-190500">
              <a:lnSpc>
                <a:spcPts val="1800"/>
              </a:lnSpc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Подпись мастера как гарантия</a:t>
            </a:r>
            <a:endParaRPr lang="en-US" sz="1450" dirty="0"/>
          </a:p>
          <a:p>
            <a:pPr marL="190500" indent="-190500">
              <a:lnSpc>
                <a:spcPts val="1800"/>
              </a:lnSpc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Ответственность за изделие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6400800" y="2331720"/>
            <a:ext cx="5349240" cy="3794760"/>
          </a:xfrm>
          <a:prstGeom prst="roundRect">
            <a:avLst>
              <a:gd name="adj" fmla="val 1446"/>
            </a:avLst>
          </a:prstGeom>
          <a:solidFill>
            <a:srgbClr val="211712"/>
          </a:solidFill>
          <a:ln w="12700">
            <a:solidFill>
              <a:srgbClr val="E1D3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12280" y="265176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0BE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Сегодня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812280" y="301752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F7F1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Мастерская Никодим</a:t>
            </a:r>
            <a:endParaRPr lang="en-US" sz="2300" dirty="0"/>
          </a:p>
        </p:txBody>
      </p:sp>
      <p:sp>
        <p:nvSpPr>
          <p:cNvPr id="11" name="Text 9"/>
          <p:cNvSpPr/>
          <p:nvPr/>
        </p:nvSpPr>
        <p:spPr>
          <a:xfrm>
            <a:off x="6812280" y="3794760"/>
            <a:ext cx="457200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90500" indent="-190500">
              <a:lnSpc>
                <a:spcPts val="1800"/>
              </a:lnSpc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E4D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Производство материалов и станков</a:t>
            </a:r>
            <a:endParaRPr lang="en-US" sz="1450" dirty="0"/>
          </a:p>
          <a:p>
            <a:pPr marL="190500" indent="-190500">
              <a:lnSpc>
                <a:spcPts val="1800"/>
              </a:lnSpc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E4D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Система масс, ангобов, оборудования</a:t>
            </a:r>
            <a:endParaRPr lang="en-US" sz="1450" dirty="0"/>
          </a:p>
          <a:p>
            <a:pPr marL="190500" indent="-190500">
              <a:lnSpc>
                <a:spcPts val="1800"/>
              </a:lnSpc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E4D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Клеймо на каждом продукте</a:t>
            </a:r>
            <a:endParaRPr lang="en-US" sz="1450" dirty="0"/>
          </a:p>
          <a:p>
            <a:pPr marL="190500" indent="-190500">
              <a:lnSpc>
                <a:spcPts val="1800"/>
              </a:lnSpc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E4D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Ответственность за партию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5897880" y="3977640"/>
            <a:ext cx="502920" cy="502920"/>
          </a:xfrm>
          <a:prstGeom prst="rightArrow">
            <a:avLst/>
          </a:prstGeom>
          <a:solidFill>
            <a:srgbClr val="C9A24B"/>
          </a:solidFill>
          <a:ln/>
        </p:spPr>
      </p:sp>
      <p:sp>
        <p:nvSpPr>
          <p:cNvPr id="13" name="Text 11"/>
          <p:cNvSpPr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6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6400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kern="0" spc="300" dirty="0">
                <a:solidFill>
                  <a:srgbClr val="8A4E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ЧТО МЫ ПРОИЗВОДИМ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10607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Материалы и оборудование как единая система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77240" y="1874520"/>
            <a:ext cx="9601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Мы не выпускаем случайные позиции. Массы, ангобы и станки создаются так, чтобы работать вместе и давать керамисту предсказуемый результат.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777240" y="2880360"/>
            <a:ext cx="2606040" cy="3200400"/>
          </a:xfrm>
          <a:prstGeom prst="roundRect">
            <a:avLst>
              <a:gd name="adj" fmla="val 2105"/>
            </a:avLst>
          </a:prstGeom>
          <a:solidFill>
            <a:srgbClr val="FFFFFF"/>
          </a:solidFill>
          <a:ln w="12700">
            <a:solidFill>
              <a:srgbClr val="E1D3B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51560" y="31546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9A2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1069848" y="3703320"/>
            <a:ext cx="457200" cy="0"/>
          </a:xfrm>
          <a:prstGeom prst="line">
            <a:avLst/>
          </a:prstGeom>
          <a:noFill/>
          <a:ln w="25400">
            <a:solidFill>
              <a:srgbClr val="A5643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51560" y="38404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65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Керамические массы</a:t>
            </a:r>
            <a:endParaRPr lang="en-US" sz="1650" dirty="0"/>
          </a:p>
        </p:txBody>
      </p:sp>
      <p:sp>
        <p:nvSpPr>
          <p:cNvPr id="9" name="Text 7"/>
          <p:cNvSpPr/>
          <p:nvPr/>
        </p:nvSpPr>
        <p:spPr>
          <a:xfrm>
            <a:off x="1051560" y="4709160"/>
            <a:ext cx="21488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550"/>
              </a:lnSpc>
              <a:buNone/>
            </a:pPr>
            <a:r>
              <a:rPr lang="en-US" sz="12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Серии Брауни, Дюна, Светлячок разных температур и свойств, включая шамотированные версии.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566160" y="2880360"/>
            <a:ext cx="2606040" cy="3200400"/>
          </a:xfrm>
          <a:prstGeom prst="roundRect">
            <a:avLst>
              <a:gd name="adj" fmla="val 2105"/>
            </a:avLst>
          </a:prstGeom>
          <a:solidFill>
            <a:srgbClr val="FFFFFF"/>
          </a:solidFill>
          <a:ln w="12700">
            <a:solidFill>
              <a:srgbClr val="E1D3B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840480" y="31546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9A2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2" name="Shape 10"/>
          <p:cNvSpPr/>
          <p:nvPr/>
        </p:nvSpPr>
        <p:spPr>
          <a:xfrm>
            <a:off x="3858768" y="3703320"/>
            <a:ext cx="457200" cy="0"/>
          </a:xfrm>
          <a:prstGeom prst="line">
            <a:avLst/>
          </a:prstGeom>
          <a:noFill/>
          <a:ln w="25400">
            <a:solidFill>
              <a:srgbClr val="A5643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840480" y="38404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65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Ангобы и декор</a:t>
            </a:r>
            <a:endParaRPr lang="en-US" sz="1650" dirty="0"/>
          </a:p>
        </p:txBody>
      </p:sp>
      <p:sp>
        <p:nvSpPr>
          <p:cNvPr id="14" name="Text 12"/>
          <p:cNvSpPr/>
          <p:nvPr/>
        </p:nvSpPr>
        <p:spPr>
          <a:xfrm>
            <a:off x="3840480" y="4709160"/>
            <a:ext cx="21488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550"/>
              </a:lnSpc>
              <a:buNone/>
            </a:pPr>
            <a:r>
              <a:rPr lang="en-US" sz="12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Декоративные покрытия и цветовые системы, совместимые с нашими массами и обжигом.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355080" y="2880360"/>
            <a:ext cx="2606040" cy="3200400"/>
          </a:xfrm>
          <a:prstGeom prst="roundRect">
            <a:avLst>
              <a:gd name="adj" fmla="val 2105"/>
            </a:avLst>
          </a:prstGeom>
          <a:solidFill>
            <a:srgbClr val="FFFFFF"/>
          </a:solidFill>
          <a:ln w="12700">
            <a:solidFill>
              <a:srgbClr val="E1D3B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629400" y="31546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9A2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17" name="Shape 15"/>
          <p:cNvSpPr/>
          <p:nvPr/>
        </p:nvSpPr>
        <p:spPr>
          <a:xfrm>
            <a:off x="6647688" y="3703320"/>
            <a:ext cx="457200" cy="0"/>
          </a:xfrm>
          <a:prstGeom prst="line">
            <a:avLst/>
          </a:prstGeom>
          <a:noFill/>
          <a:ln w="25400">
            <a:solidFill>
              <a:srgbClr val="A5643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629400" y="38404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65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Оборудование</a:t>
            </a:r>
            <a:endParaRPr lang="en-US" sz="1650" dirty="0"/>
          </a:p>
        </p:txBody>
      </p:sp>
      <p:sp>
        <p:nvSpPr>
          <p:cNvPr id="19" name="Text 17"/>
          <p:cNvSpPr/>
          <p:nvPr/>
        </p:nvSpPr>
        <p:spPr>
          <a:xfrm>
            <a:off x="6629400" y="4709160"/>
            <a:ext cx="21488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550"/>
              </a:lnSpc>
              <a:buNone/>
            </a:pPr>
            <a:r>
              <a:rPr lang="en-US" sz="12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Гончарные круги, глиномялки, раскатчики и оснастка для подготовки массы. Гарантия 2 года.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9144000" y="2880360"/>
            <a:ext cx="2606040" cy="3200400"/>
          </a:xfrm>
          <a:prstGeom prst="roundRect">
            <a:avLst>
              <a:gd name="adj" fmla="val 2105"/>
            </a:avLst>
          </a:prstGeom>
          <a:solidFill>
            <a:srgbClr val="FFFFFF"/>
          </a:solidFill>
          <a:ln w="12700">
            <a:solidFill>
              <a:srgbClr val="E1D3B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418320" y="31546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9A2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200" dirty="0"/>
          </a:p>
        </p:txBody>
      </p:sp>
      <p:sp>
        <p:nvSpPr>
          <p:cNvPr id="22" name="Shape 20"/>
          <p:cNvSpPr/>
          <p:nvPr/>
        </p:nvSpPr>
        <p:spPr>
          <a:xfrm>
            <a:off x="9436608" y="3703320"/>
            <a:ext cx="457200" cy="0"/>
          </a:xfrm>
          <a:prstGeom prst="line">
            <a:avLst/>
          </a:prstGeom>
          <a:noFill/>
          <a:ln w="25400">
            <a:solidFill>
              <a:srgbClr val="A5643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418320" y="38404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65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Технологические решения</a:t>
            </a:r>
            <a:endParaRPr lang="en-US" sz="1650" dirty="0"/>
          </a:p>
        </p:txBody>
      </p:sp>
      <p:sp>
        <p:nvSpPr>
          <p:cNvPr id="24" name="Text 22"/>
          <p:cNvSpPr/>
          <p:nvPr/>
        </p:nvSpPr>
        <p:spPr>
          <a:xfrm>
            <a:off x="9418320" y="4709160"/>
            <a:ext cx="21488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550"/>
              </a:lnSpc>
              <a:buNone/>
            </a:pPr>
            <a:r>
              <a:rPr lang="en-US" sz="12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Составы для литья и формования, фильеры и оснастка — продолжение единой системы.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2117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685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kern="0" spc="300" dirty="0">
                <a:solidFill>
                  <a:srgbClr val="E0BE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КЕРАМИЧЕСКИЕ МАССЫ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100" b="1" dirty="0">
                <a:solidFill>
                  <a:srgbClr val="F7F1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Три серии под разные температуры обжига</a:t>
            </a:r>
            <a:endParaRPr lang="en-US" sz="3100" dirty="0"/>
          </a:p>
        </p:txBody>
      </p:sp>
      <p:sp>
        <p:nvSpPr>
          <p:cNvPr id="4" name="Shape 2"/>
          <p:cNvSpPr/>
          <p:nvPr/>
        </p:nvSpPr>
        <p:spPr>
          <a:xfrm>
            <a:off x="777240" y="2286000"/>
            <a:ext cx="3429000" cy="3703320"/>
          </a:xfrm>
          <a:prstGeom prst="roundRect">
            <a:avLst>
              <a:gd name="adj" fmla="val 1600"/>
            </a:avLst>
          </a:prstGeom>
          <a:solidFill>
            <a:srgbClr val="2C2018"/>
          </a:solidFill>
          <a:ln w="12700">
            <a:solidFill>
              <a:srgbClr val="3E2E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143000" y="260604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0BE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Брауни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1143000" y="3291840"/>
            <a:ext cx="2286000" cy="502920"/>
          </a:xfrm>
          <a:prstGeom prst="roundRect">
            <a:avLst>
              <a:gd name="adj" fmla="val 9091"/>
            </a:avLst>
          </a:prstGeom>
          <a:solidFill>
            <a:srgbClr val="8A4E2C"/>
          </a:solidFill>
          <a:ln/>
        </p:spPr>
      </p:sp>
      <p:sp>
        <p:nvSpPr>
          <p:cNvPr id="7" name="Text 5"/>
          <p:cNvSpPr/>
          <p:nvPr/>
        </p:nvSpPr>
        <p:spPr>
          <a:xfrm>
            <a:off x="1143000" y="329184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7F1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970–1150 °C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143000" y="4023360"/>
            <a:ext cx="27432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350" dirty="0">
                <a:solidFill>
                  <a:srgbClr val="D8CB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Базовая универсальная масса для широкого круга задач. Есть шамотированная версия и порошок.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4480560" y="2286000"/>
            <a:ext cx="3429000" cy="3703320"/>
          </a:xfrm>
          <a:prstGeom prst="roundRect">
            <a:avLst>
              <a:gd name="adj" fmla="val 1600"/>
            </a:avLst>
          </a:prstGeom>
          <a:solidFill>
            <a:srgbClr val="2C2018"/>
          </a:solidFill>
          <a:ln w="12700">
            <a:solidFill>
              <a:srgbClr val="3E2E2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6320" y="260604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0BE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Дюна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4846320" y="3291840"/>
            <a:ext cx="2286000" cy="502920"/>
          </a:xfrm>
          <a:prstGeom prst="roundRect">
            <a:avLst>
              <a:gd name="adj" fmla="val 9091"/>
            </a:avLst>
          </a:prstGeom>
          <a:solidFill>
            <a:srgbClr val="8A4E2C"/>
          </a:solidFill>
          <a:ln/>
        </p:spPr>
      </p:sp>
      <p:sp>
        <p:nvSpPr>
          <p:cNvPr id="12" name="Text 10"/>
          <p:cNvSpPr/>
          <p:nvPr/>
        </p:nvSpPr>
        <p:spPr>
          <a:xfrm>
            <a:off x="4846320" y="329184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7F1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 1180 °C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846320" y="4023360"/>
            <a:ext cx="27432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350" dirty="0">
                <a:solidFill>
                  <a:srgbClr val="D8CB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КТР 55. Плотная масса для точных форм; доступны шамотная и «галерейная» версии.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8183880" y="2286000"/>
            <a:ext cx="3429000" cy="3703320"/>
          </a:xfrm>
          <a:prstGeom prst="roundRect">
            <a:avLst>
              <a:gd name="adj" fmla="val 1600"/>
            </a:avLst>
          </a:prstGeom>
          <a:solidFill>
            <a:srgbClr val="2C2018"/>
          </a:solidFill>
          <a:ln w="12700">
            <a:solidFill>
              <a:srgbClr val="3E2E2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549640" y="260604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0BE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Светлячок</a:t>
            </a:r>
            <a:endParaRPr lang="en-US" sz="2400" dirty="0"/>
          </a:p>
        </p:txBody>
      </p:sp>
      <p:sp>
        <p:nvSpPr>
          <p:cNvPr id="16" name="Shape 14"/>
          <p:cNvSpPr/>
          <p:nvPr/>
        </p:nvSpPr>
        <p:spPr>
          <a:xfrm>
            <a:off x="8549640" y="3291840"/>
            <a:ext cx="2286000" cy="502920"/>
          </a:xfrm>
          <a:prstGeom prst="roundRect">
            <a:avLst>
              <a:gd name="adj" fmla="val 9091"/>
            </a:avLst>
          </a:prstGeom>
          <a:solidFill>
            <a:srgbClr val="8A4E2C"/>
          </a:solidFill>
          <a:ln/>
        </p:spPr>
      </p:sp>
      <p:sp>
        <p:nvSpPr>
          <p:cNvPr id="17" name="Text 15"/>
          <p:cNvSpPr/>
          <p:nvPr/>
        </p:nvSpPr>
        <p:spPr>
          <a:xfrm>
            <a:off x="8549640" y="329184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7F1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 1270 °C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8549640" y="4023360"/>
            <a:ext cx="27432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350" dirty="0">
                <a:solidFill>
                  <a:srgbClr val="D8CB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Высокотемпературная светлая масса для тонкой и прочной керамики; шамотные варианты.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777240" y="61722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E0BE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Плюс шамотные версии, НКФ-линейка и опт от 1 тонны со скидкой. Изменение % шамота — от 500 кг.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6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ptx_img/ceramics.jp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4206240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663440" y="731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kern="0" spc="300" dirty="0">
                <a:solidFill>
                  <a:srgbClr val="8A4E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АНГОБЫ И ДЕКОРАТИВНЫЕ СИСТЕМЫ</a:t>
            </a:r>
            <a:endParaRPr lang="en-US" sz="1250" dirty="0"/>
          </a:p>
        </p:txBody>
      </p:sp>
      <p:sp>
        <p:nvSpPr>
          <p:cNvPr id="4" name="Text 1"/>
          <p:cNvSpPr/>
          <p:nvPr/>
        </p:nvSpPr>
        <p:spPr>
          <a:xfrm>
            <a:off x="4617720" y="1143000"/>
            <a:ext cx="69494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Предсказуемый цвет —</a:t>
            </a:r>
            <a:endParaRPr lang="en-US" sz="3100" dirty="0"/>
          </a:p>
          <a:p>
            <a:pPr marL="0" indent="0">
              <a:lnSpc>
                <a:spcPts val="3700"/>
              </a:lnSpc>
              <a:buNone/>
            </a:pPr>
            <a:r>
              <a:rPr lang="en-US" sz="310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без сюрпризов после печи</a:t>
            </a:r>
            <a:endParaRPr lang="en-US" sz="3100" dirty="0"/>
          </a:p>
        </p:txBody>
      </p:sp>
      <p:sp>
        <p:nvSpPr>
          <p:cNvPr id="5" name="Shape 2"/>
          <p:cNvSpPr/>
          <p:nvPr/>
        </p:nvSpPr>
        <p:spPr>
          <a:xfrm>
            <a:off x="4663440" y="2971800"/>
            <a:ext cx="457200" cy="457200"/>
          </a:xfrm>
          <a:prstGeom prst="ellipse">
            <a:avLst/>
          </a:prstGeom>
          <a:solidFill>
            <a:srgbClr val="8A4E2C"/>
          </a:solidFill>
          <a:ln/>
        </p:spPr>
      </p:sp>
      <p:sp>
        <p:nvSpPr>
          <p:cNvPr id="6" name="Text 3"/>
          <p:cNvSpPr/>
          <p:nvPr/>
        </p:nvSpPr>
        <p:spPr>
          <a:xfrm>
            <a:off x="4663440" y="29718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0BE6A"/>
                </a:solidFill>
              </a:rPr>
              <a:t>✦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5349240" y="2926080"/>
            <a:ext cx="6217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Совместимость с массами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5349240" y="3310128"/>
            <a:ext cx="6309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35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Ангобы согласованы с сериями Брауни, Дюна и Светлячок и их температурами обжига.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4663440" y="4069080"/>
            <a:ext cx="457200" cy="457200"/>
          </a:xfrm>
          <a:prstGeom prst="ellipse">
            <a:avLst/>
          </a:prstGeom>
          <a:solidFill>
            <a:srgbClr val="8A4E2C"/>
          </a:solidFill>
          <a:ln/>
        </p:spPr>
      </p:sp>
      <p:sp>
        <p:nvSpPr>
          <p:cNvPr id="10" name="Text 7"/>
          <p:cNvSpPr/>
          <p:nvPr/>
        </p:nvSpPr>
        <p:spPr>
          <a:xfrm>
            <a:off x="4663440" y="40690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0BE6A"/>
                </a:solidFill>
              </a:rPr>
              <a:t>◈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5349240" y="4023360"/>
            <a:ext cx="6217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Цветовые системы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5349240" y="4407408"/>
            <a:ext cx="6309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35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Линейка цветов, рассчитанная как часть единого технологического языка керамики.</a:t>
            </a:r>
            <a:endParaRPr lang="en-US" sz="1350" dirty="0"/>
          </a:p>
        </p:txBody>
      </p:sp>
      <p:sp>
        <p:nvSpPr>
          <p:cNvPr id="13" name="Shape 10"/>
          <p:cNvSpPr/>
          <p:nvPr/>
        </p:nvSpPr>
        <p:spPr>
          <a:xfrm>
            <a:off x="4663440" y="5166360"/>
            <a:ext cx="457200" cy="457200"/>
          </a:xfrm>
          <a:prstGeom prst="ellipse">
            <a:avLst/>
          </a:prstGeom>
          <a:solidFill>
            <a:srgbClr val="8A4E2C"/>
          </a:solidFill>
          <a:ln/>
        </p:spPr>
      </p:sp>
      <p:sp>
        <p:nvSpPr>
          <p:cNvPr id="14" name="Text 11"/>
          <p:cNvSpPr/>
          <p:nvPr/>
        </p:nvSpPr>
        <p:spPr>
          <a:xfrm>
            <a:off x="4663440" y="51663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0BE6A"/>
                </a:solidFill>
              </a:rPr>
              <a:t>▲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5349240" y="5120640"/>
            <a:ext cx="6217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117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Проверено огнём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5349240" y="5504688"/>
            <a:ext cx="6309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35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Поведение покрытия в обжиге предсказуемо — цвет и адгезия воспроизводимы от партии к партии.</a:t>
            </a:r>
            <a:endParaRPr lang="en-US" sz="1350" dirty="0"/>
          </a:p>
        </p:txBody>
      </p:sp>
      <p:sp>
        <p:nvSpPr>
          <p:cNvPr id="17" name="Text 14"/>
          <p:cNvSpPr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4A3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1226</Words>
  <Application>Microsoft Office PowerPoint</Application>
  <PresentationFormat>Широкоэкранный</PresentationFormat>
  <Paragraphs>175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Georgia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Алексей Аверин</cp:lastModifiedBy>
  <cp:revision>2</cp:revision>
  <dcterms:created xsi:type="dcterms:W3CDTF">2026-07-15T11:23:54Z</dcterms:created>
  <dcterms:modified xsi:type="dcterms:W3CDTF">2026-07-15T17:00:35Z</dcterms:modified>
</cp:coreProperties>
</file>